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9"/>
  </p:notesMasterIdLst>
  <p:sldIdLst>
    <p:sldId id="256" r:id="rId2"/>
    <p:sldId id="403" r:id="rId3"/>
    <p:sldId id="471" r:id="rId4"/>
    <p:sldId id="563" r:id="rId5"/>
    <p:sldId id="564" r:id="rId6"/>
    <p:sldId id="565" r:id="rId7"/>
    <p:sldId id="566" r:id="rId8"/>
    <p:sldId id="499" r:id="rId9"/>
    <p:sldId id="556" r:id="rId10"/>
    <p:sldId id="508" r:id="rId11"/>
    <p:sldId id="520" r:id="rId12"/>
    <p:sldId id="557" r:id="rId13"/>
    <p:sldId id="559" r:id="rId14"/>
    <p:sldId id="560" r:id="rId15"/>
    <p:sldId id="561" r:id="rId16"/>
    <p:sldId id="558" r:id="rId17"/>
    <p:sldId id="569" r:id="rId18"/>
    <p:sldId id="570" r:id="rId19"/>
    <p:sldId id="571" r:id="rId20"/>
    <p:sldId id="568" r:id="rId21"/>
    <p:sldId id="509" r:id="rId22"/>
    <p:sldId id="510" r:id="rId23"/>
    <p:sldId id="549" r:id="rId24"/>
    <p:sldId id="551" r:id="rId25"/>
    <p:sldId id="552" r:id="rId26"/>
    <p:sldId id="553" r:id="rId27"/>
    <p:sldId id="554" r:id="rId28"/>
    <p:sldId id="555" r:id="rId29"/>
    <p:sldId id="567" r:id="rId30"/>
    <p:sldId id="530" r:id="rId31"/>
    <p:sldId id="536" r:id="rId32"/>
    <p:sldId id="562" r:id="rId33"/>
    <p:sldId id="535" r:id="rId34"/>
    <p:sldId id="538" r:id="rId35"/>
    <p:sldId id="540" r:id="rId36"/>
    <p:sldId id="541" r:id="rId37"/>
    <p:sldId id="550" r:id="rId3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63"/>
            <p14:sldId id="564"/>
            <p14:sldId id="565"/>
            <p14:sldId id="566"/>
            <p14:sldId id="499"/>
            <p14:sldId id="556"/>
            <p14:sldId id="508"/>
            <p14:sldId id="520"/>
            <p14:sldId id="557"/>
            <p14:sldId id="559"/>
            <p14:sldId id="560"/>
            <p14:sldId id="561"/>
            <p14:sldId id="558"/>
            <p14:sldId id="569"/>
            <p14:sldId id="570"/>
            <p14:sldId id="571"/>
            <p14:sldId id="568"/>
            <p14:sldId id="509"/>
            <p14:sldId id="510"/>
            <p14:sldId id="549"/>
            <p14:sldId id="551"/>
            <p14:sldId id="552"/>
            <p14:sldId id="553"/>
            <p14:sldId id="554"/>
            <p14:sldId id="555"/>
            <p14:sldId id="567"/>
            <p14:sldId id="530"/>
            <p14:sldId id="536"/>
            <p14:sldId id="562"/>
            <p14:sldId id="535"/>
            <p14:sldId id="538"/>
            <p14:sldId id="540"/>
            <p14:sldId id="5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5AB88F"/>
    <a:srgbClr val="D4EBE9"/>
    <a:srgbClr val="9E60B8"/>
    <a:srgbClr val="EF7D1D"/>
    <a:srgbClr val="57A2C5"/>
    <a:srgbClr val="41719C"/>
    <a:srgbClr val="CAA0C9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8"/>
    <p:restoredTop sz="90743" autoAdjust="0"/>
  </p:normalViewPr>
  <p:slideViewPr>
    <p:cSldViewPr snapToGrid="0" snapToObjects="1">
      <p:cViewPr varScale="1">
        <p:scale>
          <a:sx n="131" d="100"/>
          <a:sy n="131" d="100"/>
        </p:scale>
        <p:origin x="176" y="2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35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302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883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443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20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bucket.org/atlassian/graphql-braid/src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jcordhose.github.io/graphql-sandbox/talk/2017_graphql_jax.html#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3518EF3-1125-2D4B-960D-4DEA4773F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API erforschen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5894387" cy="5262562"/>
          </a:xfrm>
        </p:spPr>
        <p:txBody>
          <a:bodyPr/>
          <a:lstStyle/>
          <a:p>
            <a:r>
              <a:rPr lang="de-DE" dirty="0"/>
              <a:t>Beispiel: API erkunden</a:t>
            </a:r>
          </a:p>
          <a:p>
            <a:pPr lvl="1"/>
            <a:r>
              <a:rPr lang="de-DE" dirty="0"/>
              <a:t>=&gt; es gibt sowas wie Shop</a:t>
            </a:r>
          </a:p>
          <a:p>
            <a:pPr lvl="1"/>
            <a:r>
              <a:rPr lang="de-DE" dirty="0"/>
              <a:t>=&gt; mal ausprobieren..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20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9241377" cy="5262562"/>
          </a:xfrm>
        </p:spPr>
        <p:txBody>
          <a:bodyPr/>
          <a:lstStyle/>
          <a:p>
            <a:r>
              <a:rPr lang="de-DE" dirty="0"/>
              <a:t>Teil 2: Vergleich mit REST</a:t>
            </a:r>
          </a:p>
          <a:p>
            <a:r>
              <a:rPr lang="de-DE" b="0" dirty="0">
                <a:solidFill>
                  <a:srgbClr val="025249"/>
                </a:solidFill>
              </a:rPr>
              <a:t>wir haben die API erkundet ohne sie vorher zu kennen</a:t>
            </a:r>
          </a:p>
          <a:p>
            <a:r>
              <a:rPr lang="de-DE" b="0" dirty="0">
                <a:solidFill>
                  <a:srgbClr val="025249"/>
                </a:solidFill>
              </a:rPr>
              <a:t>wir können genau das Fragen, was wir benötigen</a:t>
            </a:r>
          </a:p>
          <a:p>
            <a:pPr lvl="1"/>
            <a:r>
              <a:rPr lang="de-DE" dirty="0"/>
              <a:t>keine IDs</a:t>
            </a:r>
          </a:p>
          <a:p>
            <a:pPr lvl="1"/>
            <a:r>
              <a:rPr lang="de-DE" dirty="0"/>
              <a:t>Gesamtsicht auf die </a:t>
            </a:r>
            <a:r>
              <a:rPr lang="de-DE" dirty="0" err="1"/>
              <a:t>Domaine</a:t>
            </a:r>
            <a:r>
              <a:rPr lang="de-DE" dirty="0"/>
              <a:t> (führt zu besserem Verständnis)</a:t>
            </a:r>
          </a:p>
          <a:p>
            <a:r>
              <a:rPr lang="de-DE" dirty="0"/>
              <a:t>Kein Widerspruch zu REST</a:t>
            </a:r>
          </a:p>
          <a:p>
            <a:pPr lvl="1"/>
            <a:r>
              <a:rPr lang="de-DE" dirty="0"/>
              <a:t>Beispiel: Anmeldung / Login</a:t>
            </a:r>
          </a:p>
          <a:p>
            <a:pPr lvl="1"/>
            <a:r>
              <a:rPr lang="de-DE" dirty="0"/>
              <a:t>File Upload (TODO: </a:t>
            </a:r>
            <a:r>
              <a:rPr lang="de-DE"/>
              <a:t>Status klären)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2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6CBB2-37E8-6F49-BFCA-FDECF712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A95B9-190C-3E44-9FB4-8F44FA9180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fsdfasdf</a:t>
            </a:r>
            <a:endParaRPr lang="de-DE" dirty="0"/>
          </a:p>
          <a:p>
            <a:pPr lvl="1"/>
            <a:r>
              <a:rPr lang="de-DE" dirty="0" err="1"/>
              <a:t>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404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Anwendungsfälle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258958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Gateway für Frontend zu mehreren </a:t>
            </a:r>
            <a:r>
              <a:rPr lang="de-DE" dirty="0" err="1"/>
              <a:t>Backends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Beispiel: Shop Service (REST-API)</a:t>
            </a:r>
          </a:p>
        </p:txBody>
      </p:sp>
    </p:spTree>
    <p:extLst>
      <p:ext uri="{BB962C8B-B14F-4D97-AF65-F5344CB8AC3E}">
        <p14:creationId xmlns:p14="http://schemas.microsoft.com/office/powerpoint/2010/main" val="2274501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Zugriff über verschiedene Datenbanken</a:t>
            </a:r>
          </a:p>
        </p:txBody>
      </p:sp>
    </p:spTree>
    <p:extLst>
      <p:ext uri="{BB962C8B-B14F-4D97-AF65-F5344CB8AC3E}">
        <p14:creationId xmlns:p14="http://schemas.microsoft.com/office/powerpoint/2010/main" val="124863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Stitiching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hlinkClick r:id="rId2"/>
              </a:rPr>
              <a:t>https://bitbucket.org/atlassian/graphql-braid/src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46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im Detail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17101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beschreiben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06A5DD-3D93-2147-AA96-0254F8515EF3}"/>
              </a:ext>
            </a:extLst>
          </p:cNvPr>
          <p:cNvSpPr txBox="1"/>
          <p:nvPr/>
        </p:nvSpPr>
        <p:spPr>
          <a:xfrm>
            <a:off x="3171217" y="1770434"/>
            <a:ext cx="194219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type </a:t>
            </a:r>
            <a:r>
              <a:rPr lang="de-DE" dirty="0"/>
              <a:t>Rating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author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comment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Beer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price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ratings</a:t>
            </a:r>
            <a:r>
              <a:rPr lang="de-DE" dirty="0"/>
              <a:t>: [</a:t>
            </a:r>
            <a:r>
              <a:rPr lang="de-DE" b="1" dirty="0"/>
              <a:t>Rating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Query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beers</a:t>
            </a:r>
            <a:r>
              <a:rPr lang="de-DE" dirty="0"/>
              <a:t>: [</a:t>
            </a:r>
            <a:r>
              <a:rPr lang="de-DE" b="1" dirty="0"/>
              <a:t>Beer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272A20-C694-7048-B84C-06DF155AB55C}"/>
              </a:ext>
            </a:extLst>
          </p:cNvPr>
          <p:cNvSpPr/>
          <p:nvPr/>
        </p:nvSpPr>
        <p:spPr>
          <a:xfrm>
            <a:off x="1089498" y="2155315"/>
            <a:ext cx="69820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D33682"/>
                </a:solidFill>
              </a:rPr>
              <a:t>final </a:t>
            </a:r>
            <a:r>
              <a:rPr lang="de-DE" sz="3200" b="1" dirty="0" err="1">
                <a:solidFill>
                  <a:srgbClr val="2AA198"/>
                </a:solidFill>
              </a:rPr>
              <a:t>GraphQLSchema</a:t>
            </a:r>
            <a:r>
              <a:rPr lang="de-DE" sz="3200" b="1" dirty="0">
                <a:solidFill>
                  <a:srgbClr val="2AA198"/>
                </a:solidFill>
              </a:rPr>
              <a:t> </a:t>
            </a:r>
            <a:r>
              <a:rPr lang="de-DE" sz="3200" dirty="0" err="1"/>
              <a:t>graphQLSchema</a:t>
            </a:r>
            <a:r>
              <a:rPr lang="de-DE" sz="3200" dirty="0"/>
              <a:t> = </a:t>
            </a:r>
            <a:r>
              <a:rPr lang="de-DE" sz="3200" b="1" dirty="0" err="1">
                <a:solidFill>
                  <a:srgbClr val="2AA198"/>
                </a:solidFill>
              </a:rPr>
              <a:t>SchemaParser</a:t>
            </a:r>
            <a:r>
              <a:rPr lang="de-DE" sz="3200" dirty="0" err="1"/>
              <a:t>.</a:t>
            </a:r>
            <a:r>
              <a:rPr lang="de-DE" sz="3200" i="1" dirty="0" err="1">
                <a:solidFill>
                  <a:srgbClr val="CB4B16"/>
                </a:solidFill>
              </a:rPr>
              <a:t>newParser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file</a:t>
            </a:r>
            <a:r>
              <a:rPr lang="de-DE" sz="3200" dirty="0"/>
              <a:t>(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 err="1">
                <a:solidFill>
                  <a:srgbClr val="DC322F"/>
                </a:solidFill>
              </a:rPr>
              <a:t>beer.graphqls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/>
              <a:t>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resolvers</a:t>
            </a:r>
            <a:r>
              <a:rPr lang="de-DE" sz="3200" dirty="0"/>
              <a:t>(</a:t>
            </a:r>
            <a:r>
              <a:rPr lang="de-DE" sz="3200" b="1" dirty="0" err="1">
                <a:solidFill>
                  <a:srgbClr val="D33682"/>
                </a:solidFill>
              </a:rPr>
              <a:t>new</a:t>
            </a:r>
            <a:r>
              <a:rPr lang="de-DE" sz="3200" b="1" dirty="0">
                <a:solidFill>
                  <a:srgbClr val="D33682"/>
                </a:solidFill>
              </a:rPr>
              <a:t> </a:t>
            </a:r>
            <a:r>
              <a:rPr lang="de-DE" sz="3200" dirty="0" err="1">
                <a:solidFill>
                  <a:srgbClr val="859900"/>
                </a:solidFill>
              </a:rPr>
              <a:t>RootResolver</a:t>
            </a:r>
            <a:r>
              <a:rPr lang="de-DE" sz="3200" dirty="0"/>
              <a:t>()).</a:t>
            </a:r>
            <a:r>
              <a:rPr lang="de-DE" sz="3200" dirty="0" err="1">
                <a:solidFill>
                  <a:srgbClr val="859900"/>
                </a:solidFill>
              </a:rPr>
              <a:t>build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makeExecutableSchema</a:t>
            </a:r>
            <a:r>
              <a:rPr lang="de-DE" sz="32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A1053-D640-AE44-B1A4-A3F1538F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query</a:t>
            </a:r>
            <a:r>
              <a:rPr lang="de-DE" dirty="0"/>
              <a:t> ausführen per API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C902AC5-F5AA-1D46-8B0E-EE554ABB8347}"/>
              </a:ext>
            </a:extLst>
          </p:cNvPr>
          <p:cNvSpPr/>
          <p:nvPr/>
        </p:nvSpPr>
        <p:spPr>
          <a:xfrm>
            <a:off x="749030" y="1410513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93A1A1"/>
                </a:solidFill>
              </a:rPr>
              <a:t>// Create '</a:t>
            </a:r>
            <a:r>
              <a:rPr lang="de-DE" i="1" dirty="0" err="1">
                <a:solidFill>
                  <a:srgbClr val="93A1A1"/>
                </a:solidFill>
              </a:rPr>
              <a:t>executable</a:t>
            </a:r>
            <a:r>
              <a:rPr lang="de-DE" i="1" dirty="0">
                <a:solidFill>
                  <a:srgbClr val="93A1A1"/>
                </a:solidFill>
              </a:rPr>
              <a:t>' Schema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GraphQLSchema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beerSchema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BeerSchema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create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Create </a:t>
            </a:r>
            <a:r>
              <a:rPr lang="de-DE" i="1" dirty="0" err="1">
                <a:solidFill>
                  <a:srgbClr val="93A1A1"/>
                </a:solidFill>
              </a:rPr>
              <a:t>GraphQL</a:t>
            </a:r>
            <a:r>
              <a:rPr lang="de-DE" i="1" dirty="0">
                <a:solidFill>
                  <a:srgbClr val="93A1A1"/>
                </a:solidFill>
              </a:rPr>
              <a:t> Instance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graphQL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newGraphQL</a:t>
            </a:r>
            <a:r>
              <a:rPr lang="de-DE" dirty="0"/>
              <a:t>(</a:t>
            </a:r>
            <a:r>
              <a:rPr lang="de-DE" dirty="0" err="1"/>
              <a:t>beerSchema</a:t>
            </a:r>
            <a:r>
              <a:rPr lang="de-DE" dirty="0"/>
              <a:t>).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</a:t>
            </a:r>
            <a:r>
              <a:rPr lang="de-DE" i="1" dirty="0" err="1">
                <a:solidFill>
                  <a:srgbClr val="93A1A1"/>
                </a:solidFill>
              </a:rPr>
              <a:t>Build</a:t>
            </a:r>
            <a:r>
              <a:rPr lang="de-DE" i="1" dirty="0">
                <a:solidFill>
                  <a:srgbClr val="93A1A1"/>
                </a:solidFill>
              </a:rPr>
              <a:t>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executionInput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newExecutionInput</a:t>
            </a:r>
            <a:r>
              <a:rPr lang="de-DE" dirty="0"/>
              <a:t>().</a:t>
            </a:r>
            <a:r>
              <a:rPr lang="de-DE" dirty="0" err="1">
                <a:solidFill>
                  <a:srgbClr val="859900"/>
                </a:solidFill>
              </a:rPr>
              <a:t>query</a:t>
            </a:r>
            <a:r>
              <a:rPr lang="de-DE" dirty="0"/>
              <a:t>(</a:t>
            </a:r>
            <a:r>
              <a:rPr lang="de-DE" dirty="0">
                <a:solidFill>
                  <a:srgbClr val="DC322F"/>
                </a:solidFill>
              </a:rPr>
              <a:t>"</a:t>
            </a:r>
            <a:r>
              <a:rPr lang="de-DE" dirty="0" err="1">
                <a:solidFill>
                  <a:srgbClr val="DC322F"/>
                </a:solidFill>
              </a:rPr>
              <a:t>query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beers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name</a:t>
            </a:r>
            <a:r>
              <a:rPr lang="de-DE" dirty="0">
                <a:solidFill>
                  <a:srgbClr val="DC322F"/>
                </a:solidFill>
              </a:rPr>
              <a:t> </a:t>
            </a:r>
            <a:r>
              <a:rPr lang="de-DE" dirty="0" err="1">
                <a:solidFill>
                  <a:srgbClr val="DC322F"/>
                </a:solidFill>
              </a:rPr>
              <a:t>ratings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author</a:t>
            </a:r>
            <a:r>
              <a:rPr lang="de-DE" dirty="0">
                <a:solidFill>
                  <a:srgbClr val="DC322F"/>
                </a:solidFill>
              </a:rPr>
              <a:t> } } }"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    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Run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dirty="0" err="1">
                <a:solidFill>
                  <a:srgbClr val="2AA198"/>
                </a:solidFill>
              </a:rPr>
              <a:t>ExecutionResult</a:t>
            </a:r>
            <a:r>
              <a:rPr lang="de-DE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executionResult</a:t>
            </a:r>
            <a:r>
              <a:rPr lang="de-DE" dirty="0"/>
              <a:t> = </a:t>
            </a:r>
            <a:r>
              <a:rPr lang="de-DE" dirty="0" err="1"/>
              <a:t>graphQL.</a:t>
            </a:r>
            <a:r>
              <a:rPr lang="de-DE" dirty="0" err="1">
                <a:solidFill>
                  <a:srgbClr val="859900"/>
                </a:solidFill>
              </a:rPr>
              <a:t>execute</a:t>
            </a:r>
            <a:r>
              <a:rPr lang="de-DE" dirty="0"/>
              <a:t>(</a:t>
            </a:r>
            <a:r>
              <a:rPr lang="de-DE" dirty="0" err="1"/>
              <a:t>executionInput</a:t>
            </a:r>
            <a:r>
              <a:rPr lang="de-DE" dirty="0"/>
              <a:t>);</a:t>
            </a:r>
            <a:br>
              <a:rPr lang="de-DE" dirty="0"/>
            </a:br>
            <a:br>
              <a:rPr lang="de-DE" dirty="0"/>
            </a:br>
            <a:r>
              <a:rPr lang="de-DE" b="1" dirty="0">
                <a:solidFill>
                  <a:srgbClr val="D33682"/>
                </a:solidFill>
              </a:rPr>
              <a:t>final </a:t>
            </a:r>
            <a:r>
              <a:rPr lang="de-DE" b="1" dirty="0" err="1">
                <a:solidFill>
                  <a:srgbClr val="2AA198"/>
                </a:solidFill>
              </a:rPr>
              <a:t>Object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dirty="0" err="1"/>
              <a:t>executionResult.</a:t>
            </a:r>
            <a:r>
              <a:rPr lang="de-DE" dirty="0" err="1">
                <a:solidFill>
                  <a:srgbClr val="859900"/>
                </a:solidFill>
              </a:rPr>
              <a:t>getData</a:t>
            </a:r>
            <a:r>
              <a:rPr lang="de-DE" dirty="0"/>
              <a:t>();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332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BeispieL</a:t>
            </a:r>
            <a:r>
              <a:rPr lang="de-DE" dirty="0"/>
              <a:t>: </a:t>
            </a:r>
            <a:r>
              <a:rPr lang="de-DE" dirty="0" err="1"/>
              <a:t>GraphQL</a:t>
            </a:r>
            <a:r>
              <a:rPr lang="de-DE" dirty="0"/>
              <a:t> Servlet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75630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Nur </a:t>
            </a:r>
            <a:r>
              <a:rPr lang="de-DE" i="1" dirty="0"/>
              <a:t>Ausschnitt</a:t>
            </a:r>
            <a:r>
              <a:rPr lang="de-DE" dirty="0"/>
              <a:t> aus </a:t>
            </a:r>
            <a:r>
              <a:rPr lang="de-DE" dirty="0" err="1"/>
              <a:t>ServletExample</a:t>
            </a:r>
            <a:r>
              <a:rPr lang="de-DE" dirty="0"/>
              <a:t> zeigen, </a:t>
            </a:r>
          </a:p>
          <a:p>
            <a:endParaRPr lang="de-DE" dirty="0"/>
          </a:p>
          <a:p>
            <a:r>
              <a:rPr lang="de-DE" dirty="0"/>
              <a:t>dann lauffähige Anwendung,</a:t>
            </a:r>
          </a:p>
          <a:p>
            <a:endParaRPr lang="de-DE" dirty="0"/>
          </a:p>
          <a:p>
            <a:r>
              <a:rPr lang="de-DE" dirty="0"/>
              <a:t>Query per Kommandozeile:</a:t>
            </a:r>
          </a:p>
          <a:p>
            <a:endParaRPr lang="de-DE" dirty="0"/>
          </a:p>
          <a:p>
            <a:r>
              <a:rPr lang="de-DE" dirty="0"/>
              <a:t>http localhost:8080/</a:t>
            </a:r>
            <a:r>
              <a:rPr lang="de-DE" dirty="0" err="1"/>
              <a:t>graphql?query</a:t>
            </a:r>
            <a:r>
              <a:rPr lang="de-DE" dirty="0"/>
              <a:t>="{</a:t>
            </a:r>
            <a:r>
              <a:rPr lang="de-DE" dirty="0" err="1"/>
              <a:t>beers</a:t>
            </a:r>
            <a:r>
              <a:rPr lang="de-DE" dirty="0"/>
              <a:t>{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{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comment</a:t>
            </a:r>
            <a:r>
              <a:rPr lang="de-DE" dirty="0"/>
              <a:t> }}}"</a:t>
            </a:r>
          </a:p>
        </p:txBody>
      </p:sp>
    </p:spTree>
    <p:extLst>
      <p:ext uri="{BB962C8B-B14F-4D97-AF65-F5344CB8AC3E}">
        <p14:creationId xmlns:p14="http://schemas.microsoft.com/office/powerpoint/2010/main" val="1371013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3122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Shop erweitert Beer und Query</a:t>
            </a:r>
          </a:p>
        </p:txBody>
      </p:sp>
    </p:spTree>
    <p:extLst>
      <p:ext uri="{BB962C8B-B14F-4D97-AF65-F5344CB8AC3E}">
        <p14:creationId xmlns:p14="http://schemas.microsoft.com/office/powerpoint/2010/main" val="534867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68259" y="2636022"/>
            <a:ext cx="9169498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0CB7C-A462-2245-BAC4-12391EF4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A3A00-168F-0D48-AC44-E47BCDA051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halidasd</a:t>
            </a:r>
            <a:endParaRPr lang="de-DE" dirty="0"/>
          </a:p>
          <a:p>
            <a:pPr lvl="1"/>
            <a:r>
              <a:rPr lang="de-DE" dirty="0" err="1"/>
              <a:t>fasdfsadfsadf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742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243703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6" name="Rechteck 5"/>
          <p:cNvSpPr/>
          <p:nvPr/>
        </p:nvSpPr>
        <p:spPr>
          <a:xfrm>
            <a:off x="117415" y="4877279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https://djcordhose.github.io/graphql-sandbox/talk/2017_graphql_jax.html#/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34" y="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1387002" y="5262664"/>
            <a:ext cx="6667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https://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twitter.com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github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status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/866590967314472960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5" y="126460"/>
            <a:ext cx="4512094" cy="575877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282102" y="5116749"/>
            <a:ext cx="8219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open.nytimes.com</a:t>
            </a:r>
            <a:r>
              <a:rPr lang="de-DE" dirty="0"/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649648" y="5254709"/>
            <a:ext cx="6969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https://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twitter.com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tgvashworth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status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/862049341472522240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Clients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. . 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A7F6EA-33D7-F445-B782-7521E4A0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36" y="431704"/>
            <a:ext cx="5151344" cy="439622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5676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850</Words>
  <Application>Microsoft Macintosh PowerPoint</Application>
  <PresentationFormat>A4-Papier (210 x 297 mm)</PresentationFormat>
  <Paragraphs>215</Paragraphs>
  <Slides>37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9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 | Mai 2018 | @nilshartmann</vt:lpstr>
      <vt:lpstr>@nilshartmann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Source (TypeScript): https://bit.ly/fullstack-graphql-example</vt:lpstr>
      <vt:lpstr>Beispiel: . . .</vt:lpstr>
      <vt:lpstr>http://localhost:9000</vt:lpstr>
      <vt:lpstr>Beispiel: Intellij IDEA</vt:lpstr>
      <vt:lpstr>Beispiel: Neue Domaine Shop</vt:lpstr>
      <vt:lpstr>Beispiel: Neue Domaine Shop</vt:lpstr>
      <vt:lpstr>Beispiel: Neue Domaine Shop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Beispiel: Intellij IDEA</vt:lpstr>
      <vt:lpstr>query Language</vt:lpstr>
      <vt:lpstr>query Language: Operations</vt:lpstr>
      <vt:lpstr>query Language: Mutations</vt:lpstr>
      <vt:lpstr>PowerPoint-Präsentation</vt:lpstr>
      <vt:lpstr>Schema beschreiben</vt:lpstr>
      <vt:lpstr>Aufsetzen</vt:lpstr>
      <vt:lpstr>Beispiel: query ausführen per API</vt:lpstr>
      <vt:lpstr>BeispieL: GraphQL Servlet</vt:lpstr>
      <vt:lpstr>Schema modularisieren</vt:lpstr>
      <vt:lpstr>mit Apollo und React</vt:lpstr>
      <vt:lpstr>Schritt 2: Queries</vt:lpstr>
      <vt:lpstr>PowerPoint-Präsentation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525</cp:revision>
  <cp:lastPrinted>2018-05-30T19:37:50Z</cp:lastPrinted>
  <dcterms:created xsi:type="dcterms:W3CDTF">2016-03-28T15:59:53Z</dcterms:created>
  <dcterms:modified xsi:type="dcterms:W3CDTF">2018-08-06T19:56:41Z</dcterms:modified>
</cp:coreProperties>
</file>